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.jpeg" ContentType="image/jpeg"/>
  <Override PartName="/ppt/media/image5.jpeg" ContentType="image/jpeg"/>
  <Override PartName="/ppt/notesSlides/notesSlide4.xml" ContentType="application/vnd.openxmlformats-officedocument.presentationml.notesSlide+xml"/>
  <Override PartName="/ppt/media/image6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many use PowerShell?</a:t>
            </a:r>
          </a:p>
          <a:p>
            <a:pPr/>
            <a:r>
              <a:t>Used sqlps, sqlserver or dbatools modules?</a:t>
            </a:r>
          </a:p>
          <a:p>
            <a:pPr/>
            <a:r>
              <a:t>How many instances do you manage?</a:t>
            </a:r>
          </a:p>
          <a:p>
            <a:pPr/>
            <a:r>
              <a:t>Any scripting?</a:t>
            </a:r>
          </a:p>
          <a:p>
            <a:pPr/>
            <a:r>
              <a:t>Ever automated daily tasks?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Since 1999</a:t>
            </a:r>
          </a:p>
          <a:p>
            <a:pPr/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8K DBs - design problems get magnified at scale</a:t>
            </a:r>
          </a:p>
          <a:p>
            <a:pPr/>
            <a:r>
              <a:t>She said I could!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Documentation - better than Word</a:t>
            </a:r>
          </a:p>
          <a:p>
            <a:pPr/>
            <a:r>
              <a:t>Trackable - “You can’t put clicks in source control”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Jeffrey Snover is now a Microsoft Technical Fellow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TODO: Show Find-DbaCommand “Connect”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 and cut-down version of PowerShell. Don’t use any of these</a:t>
            </a:r>
          </a:p>
          <a:p>
            <a:pPr/>
            <a:r>
              <a:t>Released with SSMS 2016, then sat idle</a:t>
            </a:r>
          </a:p>
          <a:p>
            <a:pPr/>
            <a:r>
              <a:t>Moved to gallery April 2017</a:t>
            </a:r>
          </a:p>
          <a:p>
            <a:pPr/>
            <a:r>
              <a:t>See Drew’s session for more detail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purpose - now almost 550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Image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Image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Image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Image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</a:p>
        </p:txBody>
      </p:sp>
      <p:sp>
        <p:nvSpPr>
          <p:cNvPr id="166" name="Title Text"/>
          <p:cNvSpPr txBox="1"/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7" name="Body Level One…"/>
          <p:cNvSpPr txBox="1"/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DATE"/>
          <p:cNvSpPr txBox="1"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Image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NAME"/>
          <p:cNvSpPr txBox="1"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PROJECT"/>
          <p:cNvSpPr txBox="1"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DATE"/>
          <p:cNvSpPr txBox="1"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Client"/>
          <p:cNvSpPr txBox="1"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DATE"/>
          <p:cNvSpPr txBox="1"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Image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Image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Image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Image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andy@flxsql.com" TargetMode="Externa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Dbatools</a:t>
            </a:r>
          </a:p>
        </p:txBody>
      </p:sp>
      <p:sp>
        <p:nvSpPr>
          <p:cNvPr id="178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dbatools vs. sqlserver</a:t>
            </a:r>
          </a:p>
        </p:txBody>
      </p:sp>
      <p:sp>
        <p:nvSpPr>
          <p:cNvPr id="224" name="Mega multitool vs. Swiss Army Knif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800"/>
            </a:pPr>
            <a:r>
              <a:t>Mega multitool vs. Swiss Army Knife</a:t>
            </a:r>
          </a:p>
          <a:p>
            <a:pPr>
              <a:buBlip>
                <a:blip r:embed="rId2"/>
              </a:buBlip>
              <a:defRPr sz="4800"/>
            </a:pPr>
            <a:r>
              <a:t>Breadth &amp; depth</a:t>
            </a:r>
          </a:p>
          <a:p>
            <a:pPr>
              <a:buBlip>
                <a:blip r:embed="rId2"/>
              </a:buBlip>
              <a:defRPr sz="4800"/>
            </a:pPr>
            <a:r>
              <a:t>Release frequency </a:t>
            </a:r>
          </a:p>
          <a:p>
            <a:pPr>
              <a:buBlip>
                <a:blip r:embed="rId2"/>
              </a:buBlip>
              <a:defRPr sz="4800"/>
            </a:pPr>
            <a: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155" y="4460592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502" y="451021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whole" bldLvl="1" animBg="1" rev="0" advAuto="0" spid="226" grpId="3"/>
      <p:bldP build="whole" bldLvl="1" animBg="1" rev="0" advAuto="0" spid="225" grpId="4"/>
      <p:bldP build="whole" bldLvl="1" animBg="1" rev="0" advAuto="0" spid="226" grpId="5"/>
      <p:bldP build="p" bldLvl="5" animBg="1" rev="0" advAuto="0" spid="2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Contributing</a:t>
            </a:r>
          </a:p>
        </p:txBody>
      </p:sp>
      <p:sp>
        <p:nvSpPr>
          <p:cNvPr id="229" name="Issu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Issues</a:t>
            </a:r>
          </a:p>
          <a:p>
            <a:pPr>
              <a:buBlip>
                <a:blip r:embed="rId2"/>
              </a:buBlip>
            </a:pPr>
            <a:r>
              <a:t>Feature Requests</a:t>
            </a:r>
          </a:p>
          <a:p>
            <a:pPr>
              <a:buBlip>
                <a:blip r:embed="rId2"/>
              </a:buBlip>
            </a:pPr>
            <a:r>
              <a:t>Documentation</a:t>
            </a:r>
          </a:p>
          <a:p>
            <a:pPr>
              <a:buBlip>
                <a:blip r:embed="rId2"/>
              </a:buBlip>
            </a:pPr>
            <a:r>
              <a:t>Code!</a:t>
            </a:r>
          </a:p>
          <a:p>
            <a:pPr>
              <a:buBlip>
                <a:blip r:embed="rId2"/>
              </a:buBlip>
            </a:pPr>
            <a:r>
              <a:t>Slack!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2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to Find Me</a:t>
            </a:r>
          </a:p>
        </p:txBody>
      </p:sp>
      <p:sp>
        <p:nvSpPr>
          <p:cNvPr id="235" name="https://flxsql.com/…"/>
          <p:cNvSpPr txBox="1"/>
          <p:nvPr>
            <p:ph type="body" sz="half" idx="1"/>
          </p:nvPr>
        </p:nvSpPr>
        <p:spPr>
          <a:xfrm>
            <a:off x="1032933" y="2726266"/>
            <a:ext cx="10938934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https://flxsql.com/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u="sng">
                <a:hlinkClick r:id="rId2" invalidUrl="" action="" tgtFrame="" tooltip="" history="1" highlightClick="0" endSnd="0"/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@alevyinroc</a:t>
            </a:r>
          </a:p>
          <a:p>
            <a:pPr lvl="2" marL="0" indent="0" defTabSz="463747">
              <a:spcBef>
                <a:spcPts val="2500"/>
              </a:spcBef>
              <a:buSzTx/>
              <a:buNone/>
              <a:defRPr sz="5372"/>
            </a:pPr>
            <a:r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256" y="6055003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7831" y="5807766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55494" y="5530106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83165" y="5922639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SMO</a:t>
            </a:r>
          </a:p>
        </p:txBody>
      </p:sp>
      <p:sp>
        <p:nvSpPr>
          <p:cNvPr id="24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ackup and Rest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Backup and Restore</a:t>
            </a:r>
          </a:p>
        </p:txBody>
      </p:sp>
      <p:sp>
        <p:nvSpPr>
          <p:cNvPr id="246" name="Install Ola solu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Install Ola solution </a:t>
            </a:r>
          </a:p>
          <a:p>
            <a:pPr>
              <a:buBlip>
                <a:blip r:embed="rId2"/>
              </a:buBlip>
            </a:pPr>
            <a:r>
              <a:t>Restore to point in time</a:t>
            </a:r>
          </a:p>
          <a:p>
            <a:pPr>
              <a:buBlip>
                <a:blip r:embed="rId2"/>
              </a:buBlip>
            </a:pPr>
            <a:r>
              <a:t>Snapshots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nce Migr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Instance Migrations</a:t>
            </a:r>
          </a:p>
        </p:txBody>
      </p:sp>
      <p:sp>
        <p:nvSpPr>
          <p:cNvPr id="249" name="Copy/update configu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Copy/update configuration </a:t>
            </a:r>
          </a:p>
          <a:p>
            <a:pPr>
              <a:buBlip>
                <a:blip r:embed="rId2"/>
              </a:buBlip>
            </a:pPr>
            <a:r>
              <a:t>Copy security </a:t>
            </a:r>
          </a:p>
          <a:p>
            <a:pPr>
              <a:buBlip>
                <a:blip r:embed="rId2"/>
              </a:buBlip>
            </a:pPr>
            <a:r>
              <a:t>Copy Agent jobs</a:t>
            </a:r>
          </a:p>
          <a:p>
            <a:pPr>
              <a:buBlip>
                <a:blip r:embed="rId2"/>
              </a:buBlip>
            </a:pPr>
            <a:r>
              <a:t>Copy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onito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Monitoring</a:t>
            </a:r>
          </a:p>
        </p:txBody>
      </p:sp>
      <p:sp>
        <p:nvSpPr>
          <p:cNvPr id="252" name="First responder ki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First responder kit</a:t>
            </a:r>
          </a:p>
          <a:p>
            <a:pPr>
              <a:buBlip>
                <a:blip r:embed="rId2"/>
              </a:buBlip>
            </a:pPr>
            <a:r>
              <a:t>Whoisactive </a:t>
            </a:r>
          </a:p>
          <a:p>
            <a:pPr>
              <a:buBlip>
                <a:blip r:embed="rId2"/>
              </a:buBlip>
            </a:pPr>
            <a:r>
              <a:t>Glenn berry queries</a:t>
            </a:r>
          </a:p>
          <a:p>
            <a:pPr>
              <a:buBlip>
                <a:blip r:embed="rId2"/>
              </a:buBlip>
            </a:pPr>
            <a:r>
              <a:t>Watch-*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inte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Maintenance </a:t>
            </a:r>
          </a:p>
        </p:txBody>
      </p:sp>
      <p:sp>
        <p:nvSpPr>
          <p:cNvPr id="255" name="Ola hallengr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Ola hallengren </a:t>
            </a:r>
          </a:p>
          <a:p>
            <a:pPr>
              <a:buBlip>
                <a:blip r:embed="rId2"/>
              </a:buBlip>
            </a:pPr>
            <a:r>
              <a:t>Compression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Validation </a:t>
            </a:r>
          </a:p>
        </p:txBody>
      </p:sp>
      <p:sp>
        <p:nvSpPr>
          <p:cNvPr id="258" name="Test last backup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Test last backup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I?</a:t>
            </a:r>
          </a:p>
        </p:txBody>
      </p:sp>
      <p:sp>
        <p:nvSpPr>
          <p:cNvPr id="183" name="Web Developer/Web Server Admin…"/>
          <p:cNvSpPr txBox="1"/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dbatools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SQL Saturday Organizer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2"/>
      <p:bldP build="p" bldLvl="5" animBg="1" rev="0" advAuto="0" spid="18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</a:t>
            </a:r>
          </a:p>
        </p:txBody>
      </p:sp>
      <p:sp>
        <p:nvSpPr>
          <p:cNvPr id="261" name="Mig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Migration </a:t>
            </a:r>
          </a:p>
          <a:p>
            <a:pPr>
              <a:buBlip>
                <a:blip r:embed="rId2"/>
              </a:buBlip>
            </a:pPr>
            <a:r>
              <a:t>Copy databases </a:t>
            </a:r>
          </a:p>
          <a:p>
            <a:pPr>
              <a:buBlip>
                <a:blip r:embed="rId2"/>
              </a:buBlip>
            </a:pPr>
            <a:r>
              <a:t>Configuration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Am I?</a:t>
            </a:r>
          </a:p>
        </p:txBody>
      </p:sp>
      <p:pic>
        <p:nvPicPr>
          <p:cNvPr id="189" name="DBCount.png" descr="DBCou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256" y="3004852"/>
            <a:ext cx="9518234" cy="643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3"/>
      <p:bldP build="whole" bldLvl="1" animBg="1" rev="0" advAuto="0" spid="191" grpId="4"/>
      <p:bldP build="whole" bldLvl="1" animBg="1" rev="0" advAuto="0" spid="189" grpId="1"/>
      <p:bldP build="whole" bldLvl="1" animBg="1" rev="0" advAuto="0" spid="18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Automate?</a:t>
            </a:r>
          </a:p>
        </p:txBody>
      </p:sp>
      <p:sp>
        <p:nvSpPr>
          <p:cNvPr id="196" name="Docu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Documentation</a:t>
            </a:r>
          </a:p>
          <a:p>
            <a:pPr>
              <a:buBlip>
                <a:blip r:embed="rId3"/>
              </a:buBlip>
              <a:defRPr sz="4800"/>
            </a:pPr>
            <a:r>
              <a:t>Scripting is communication</a:t>
            </a:r>
          </a:p>
          <a:p>
            <a:pPr>
              <a:buBlip>
                <a:blip r:embed="rId3"/>
              </a:buBlip>
              <a:defRPr sz="4800"/>
            </a:pPr>
            <a:r>
              <a:t>Repeatable</a:t>
            </a:r>
          </a:p>
          <a:p>
            <a:pPr>
              <a:buBlip>
                <a:blip r:embed="rId3"/>
              </a:buBlip>
              <a:defRPr sz="4800"/>
            </a:pPr>
            <a:r>
              <a:t>Trackable </a:t>
            </a:r>
          </a:p>
          <a:p>
            <a:pPr>
              <a:buBlip>
                <a:blip r:embed="rId3"/>
              </a:buBlip>
              <a:defRPr sz="4800"/>
            </a:pPr>
            <a:r>
              <a:t>Scalable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icrosoft &amp; 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Microsoft &amp; Automation</a:t>
            </a:r>
          </a:p>
        </p:txBody>
      </p:sp>
      <p:sp>
        <p:nvSpPr>
          <p:cNvPr id="204" name="Ancient History - Batch/cmd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Ancient History - Batch/cmd files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Middle Ages - Windows Scripting Host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Renaissance (2006) - PowerShell 1.0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Enlightenment (2016) - PowerShell Core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Discovery</a:t>
            </a:r>
          </a:p>
        </p:txBody>
      </p:sp>
      <p:sp>
        <p:nvSpPr>
          <p:cNvPr id="209" name="Get-Command/Find-DbaComm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Get-Command/Find-DbaCommand</a:t>
            </a:r>
          </a:p>
          <a:p>
            <a:pPr>
              <a:buBlip>
                <a:blip r:embed="rId3"/>
              </a:buBlip>
              <a:defRPr sz="4800"/>
            </a:pPr>
            <a:r>
              <a:t>Get-Help</a:t>
            </a:r>
          </a:p>
          <a:p>
            <a:pPr>
              <a:buBlip>
                <a:blip r:embed="rId3"/>
              </a:buBlip>
              <a:defRPr sz="4800"/>
            </a:pPr>
            <a:r>
              <a:t>Get-Member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Server &amp; PowerShell</a:t>
            </a:r>
          </a:p>
        </p:txBody>
      </p:sp>
      <p:sp>
        <p:nvSpPr>
          <p:cNvPr id="214" name="2008 - sqlps &amp; PowerShell Agent Job Ste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2008 - sqlps &amp; PowerShell Agent Job Step</a:t>
            </a:r>
          </a:p>
          <a:p>
            <a:pPr>
              <a:buBlip>
                <a:blip r:embed="rId3"/>
              </a:buBlip>
              <a:defRPr sz="4800"/>
            </a:pPr>
            <a:r>
              <a:t>2016 - sqlserver</a:t>
            </a:r>
          </a:p>
          <a:p>
            <a:pPr>
              <a:buBlip>
                <a:blip r:embed="rId3"/>
              </a:buBlip>
              <a:defRPr sz="4800"/>
            </a:pPr>
            <a:r>
              <a:t>2017 - sqlserver in Powershell Gallery</a:t>
            </a:r>
          </a:p>
          <a:p>
            <a:pPr>
              <a:buBlip>
                <a:blip r:embed="rId3"/>
              </a:buBlip>
              <a:defRPr sz="4800"/>
            </a:pPr>
            <a:r>
              <a:t>Good starting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Open Source Powershell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BDFL Chrissy LeMaire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163 contributors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Started July 2014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1.0 on June 20,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9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